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  <p:sldId id="265" r:id="rId6"/>
    <p:sldId id="272" r:id="rId7"/>
    <p:sldId id="269" r:id="rId8"/>
    <p:sldId id="266" r:id="rId9"/>
    <p:sldId id="267" r:id="rId10"/>
    <p:sldId id="270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Coffey-Bainbridge" initials="MC" lastIdx="0" clrIdx="0">
    <p:extLst>
      <p:ext uri="{19B8F6BF-5375-455C-9EA6-DF929625EA0E}">
        <p15:presenceInfo xmlns:p15="http://schemas.microsoft.com/office/powerpoint/2012/main" userId="S::mcoffeybainbridge@nottinghamacademy.org::dc747820-6e70-40c5-95f5-82a455ca1a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1BD"/>
    <a:srgbClr val="555AAC"/>
    <a:srgbClr val="018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E4D83-7312-4167-9065-9DA2314E30D1}" v="1" dt="2020-10-04T07:14:37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12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Tungate" userId="73e2ef22-c8f3-400d-833b-8496302936f0" providerId="ADAL" clId="{78C2C374-420A-434D-847C-34E49233A662}"/>
    <pc:docChg chg="custSel modSld">
      <pc:chgData name="D Tungate" userId="73e2ef22-c8f3-400d-833b-8496302936f0" providerId="ADAL" clId="{78C2C374-420A-434D-847C-34E49233A662}" dt="2020-10-04T07:14:37.202" v="3" actId="164"/>
      <pc:docMkLst>
        <pc:docMk/>
      </pc:docMkLst>
      <pc:sldChg chg="addSp modSp">
        <pc:chgData name="D Tungate" userId="73e2ef22-c8f3-400d-833b-8496302936f0" providerId="ADAL" clId="{78C2C374-420A-434D-847C-34E49233A662}" dt="2020-10-04T07:14:37.202" v="3" actId="164"/>
        <pc:sldMkLst>
          <pc:docMk/>
          <pc:sldMk cId="1419380379" sldId="258"/>
        </pc:sldMkLst>
        <pc:spChg chg="mod">
          <ac:chgData name="D Tungate" userId="73e2ef22-c8f3-400d-833b-8496302936f0" providerId="ADAL" clId="{78C2C374-420A-434D-847C-34E49233A662}" dt="2020-10-04T07:14:37.202" v="3" actId="164"/>
          <ac:spMkLst>
            <pc:docMk/>
            <pc:sldMk cId="1419380379" sldId="258"/>
            <ac:spMk id="4" creationId="{41FAF4D0-9A9B-4CC9-8942-7737F3817D43}"/>
          </ac:spMkLst>
        </pc:spChg>
        <pc:spChg chg="mod">
          <ac:chgData name="D Tungate" userId="73e2ef22-c8f3-400d-833b-8496302936f0" providerId="ADAL" clId="{78C2C374-420A-434D-847C-34E49233A662}" dt="2020-10-04T07:14:37.202" v="3" actId="164"/>
          <ac:spMkLst>
            <pc:docMk/>
            <pc:sldMk cId="1419380379" sldId="258"/>
            <ac:spMk id="5" creationId="{CB1DB266-25EB-4C97-BCB5-B3CACA66C790}"/>
          </ac:spMkLst>
        </pc:spChg>
        <pc:spChg chg="mod">
          <ac:chgData name="D Tungate" userId="73e2ef22-c8f3-400d-833b-8496302936f0" providerId="ADAL" clId="{78C2C374-420A-434D-847C-34E49233A662}" dt="2020-10-04T07:14:37.202" v="3" actId="164"/>
          <ac:spMkLst>
            <pc:docMk/>
            <pc:sldMk cId="1419380379" sldId="258"/>
            <ac:spMk id="6" creationId="{82E9EFDF-0D2C-4711-AABB-93FA4AF58FDB}"/>
          </ac:spMkLst>
        </pc:spChg>
        <pc:spChg chg="mod">
          <ac:chgData name="D Tungate" userId="73e2ef22-c8f3-400d-833b-8496302936f0" providerId="ADAL" clId="{78C2C374-420A-434D-847C-34E49233A662}" dt="2020-10-04T07:10:31.442" v="2" actId="313"/>
          <ac:spMkLst>
            <pc:docMk/>
            <pc:sldMk cId="1419380379" sldId="258"/>
            <ac:spMk id="10" creationId="{4859F06B-4BAF-4BFA-BB81-C954056B5671}"/>
          </ac:spMkLst>
        </pc:spChg>
        <pc:spChg chg="mod">
          <ac:chgData name="D Tungate" userId="73e2ef22-c8f3-400d-833b-8496302936f0" providerId="ADAL" clId="{78C2C374-420A-434D-847C-34E49233A662}" dt="2020-10-04T07:14:37.202" v="3" actId="164"/>
          <ac:spMkLst>
            <pc:docMk/>
            <pc:sldMk cId="1419380379" sldId="258"/>
            <ac:spMk id="15" creationId="{BB513E1F-15DD-4974-B877-DF6CA6FC3371}"/>
          </ac:spMkLst>
        </pc:spChg>
        <pc:grpChg chg="add mod">
          <ac:chgData name="D Tungate" userId="73e2ef22-c8f3-400d-833b-8496302936f0" providerId="ADAL" clId="{78C2C374-420A-434D-847C-34E49233A662}" dt="2020-10-04T07:14:37.202" v="3" actId="164"/>
          <ac:grpSpMkLst>
            <pc:docMk/>
            <pc:sldMk cId="1419380379" sldId="258"/>
            <ac:grpSpMk id="2" creationId="{92B747FD-6930-4B96-A43A-C46E470E0399}"/>
          </ac:grpSpMkLst>
        </pc:grpChg>
        <pc:picChg chg="mod">
          <ac:chgData name="D Tungate" userId="73e2ef22-c8f3-400d-833b-8496302936f0" providerId="ADAL" clId="{78C2C374-420A-434D-847C-34E49233A662}" dt="2020-10-04T07:14:37.202" v="3" actId="164"/>
          <ac:picMkLst>
            <pc:docMk/>
            <pc:sldMk cId="1419380379" sldId="258"/>
            <ac:picMk id="3088" creationId="{F05883B7-7555-4907-9671-F71E8BFC52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581-BEA8-49FA-B23C-B502A6028B25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11D9-E951-439F-B505-EED9D98FB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94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581-BEA8-49FA-B23C-B502A6028B25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11D9-E951-439F-B505-EED9D98FB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9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581-BEA8-49FA-B23C-B502A6028B25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11D9-E951-439F-B505-EED9D98FB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1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581-BEA8-49FA-B23C-B502A6028B25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11D9-E951-439F-B505-EED9D98FB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3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581-BEA8-49FA-B23C-B502A6028B25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11D9-E951-439F-B505-EED9D98FB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63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581-BEA8-49FA-B23C-B502A6028B25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11D9-E951-439F-B505-EED9D98FB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3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581-BEA8-49FA-B23C-B502A6028B25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11D9-E951-439F-B505-EED9D98FB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1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581-BEA8-49FA-B23C-B502A6028B25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11D9-E951-439F-B505-EED9D98FB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4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581-BEA8-49FA-B23C-B502A6028B25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11D9-E951-439F-B505-EED9D98FB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0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581-BEA8-49FA-B23C-B502A6028B25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11D9-E951-439F-B505-EED9D98FB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9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581-BEA8-49FA-B23C-B502A6028B25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11D9-E951-439F-B505-EED9D98FB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7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D581-BEA8-49FA-B23C-B502A6028B25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11D9-E951-439F-B505-EED9D98FB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B747FD-6930-4B96-A43A-C46E470E0399}"/>
              </a:ext>
            </a:extLst>
          </p:cNvPr>
          <p:cNvGrpSpPr/>
          <p:nvPr/>
        </p:nvGrpSpPr>
        <p:grpSpPr>
          <a:xfrm>
            <a:off x="-9525" y="2201463"/>
            <a:ext cx="10152523" cy="2281328"/>
            <a:chOff x="-9525" y="2201463"/>
            <a:chExt cx="10152523" cy="22813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FAF4D0-9A9B-4CC9-8942-7737F3817D43}"/>
                </a:ext>
              </a:extLst>
            </p:cNvPr>
            <p:cNvSpPr/>
            <p:nvPr/>
          </p:nvSpPr>
          <p:spPr>
            <a:xfrm>
              <a:off x="-9525" y="2201463"/>
              <a:ext cx="9934575" cy="2281328"/>
            </a:xfrm>
            <a:prstGeom prst="rect">
              <a:avLst/>
            </a:prstGeom>
            <a:solidFill>
              <a:srgbClr val="002060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E9EFDF-0D2C-4711-AABB-93FA4AF58FDB}"/>
                </a:ext>
              </a:extLst>
            </p:cNvPr>
            <p:cNvSpPr txBox="1"/>
            <p:nvPr/>
          </p:nvSpPr>
          <p:spPr>
            <a:xfrm>
              <a:off x="1863516" y="3141586"/>
              <a:ext cx="79259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Assignments on Teams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513E1F-15DD-4974-B877-DF6CA6FC3371}"/>
                </a:ext>
              </a:extLst>
            </p:cNvPr>
            <p:cNvSpPr/>
            <p:nvPr/>
          </p:nvSpPr>
          <p:spPr>
            <a:xfrm>
              <a:off x="1952624" y="3853201"/>
              <a:ext cx="76438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For teachers pupils and parents/carers</a:t>
              </a:r>
            </a:p>
          </p:txBody>
        </p:sp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CB1DB266-25EB-4C97-BCB5-B3CACA66C790}"/>
                </a:ext>
              </a:extLst>
            </p:cNvPr>
            <p:cNvSpPr txBox="1"/>
            <p:nvPr/>
          </p:nvSpPr>
          <p:spPr>
            <a:xfrm>
              <a:off x="1952624" y="2326426"/>
              <a:ext cx="8190374" cy="97506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63305" tIns="31652" rIns="63305" bIns="3165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7000"/>
                </a:lnSpc>
                <a:spcAft>
                  <a:spcPts val="554"/>
                </a:spcAft>
              </a:pPr>
              <a:r>
                <a:rPr lang="en-GB" sz="6000" b="1" dirty="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dist="38100" dir="2700000" algn="tl">
                      <a:srgbClr val="000000"/>
                    </a:outerShdw>
                  </a:effectLst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MICROSOFT TEAMS</a:t>
              </a:r>
              <a:endParaRPr lang="en-GB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88" name="Picture 16" descr="See the source image">
              <a:extLst>
                <a:ext uri="{FF2B5EF4-FFF2-40B4-BE49-F238E27FC236}">
                  <a16:creationId xmlns:a16="http://schemas.microsoft.com/office/drawing/2014/main" id="{F05883B7-7555-4907-9671-F71E8BFC5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9831B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55" y="2387548"/>
              <a:ext cx="1618121" cy="1618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906BCC-0840-41FA-91AB-40D969E345BB}"/>
              </a:ext>
            </a:extLst>
          </p:cNvPr>
          <p:cNvGrpSpPr/>
          <p:nvPr/>
        </p:nvGrpSpPr>
        <p:grpSpPr>
          <a:xfrm>
            <a:off x="2319454" y="211873"/>
            <a:ext cx="5174166" cy="1654413"/>
            <a:chOff x="8300316" y="188971"/>
            <a:chExt cx="1866628" cy="549732"/>
          </a:xfrm>
        </p:grpSpPr>
        <p:pic>
          <p:nvPicPr>
            <p:cNvPr id="9" name="Picture 4" descr="See the source image">
              <a:extLst>
                <a:ext uri="{FF2B5EF4-FFF2-40B4-BE49-F238E27FC236}">
                  <a16:creationId xmlns:a16="http://schemas.microsoft.com/office/drawing/2014/main" id="{FCAE1992-41F6-44CA-8A7E-421B955FA3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134"/>
            <a:stretch/>
          </p:blipFill>
          <p:spPr bwMode="auto">
            <a:xfrm>
              <a:off x="8390915" y="188971"/>
              <a:ext cx="1634515" cy="416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59F06B-4BAF-4BFA-BB81-C954056B5671}"/>
                </a:ext>
              </a:extLst>
            </p:cNvPr>
            <p:cNvSpPr txBox="1"/>
            <p:nvPr/>
          </p:nvSpPr>
          <p:spPr>
            <a:xfrm>
              <a:off x="8300316" y="605754"/>
              <a:ext cx="1866628" cy="132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Nottingham  Girls’ Academy</a:t>
              </a:r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38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FAF4D0-9A9B-4CC9-8942-7737F3817D43}"/>
              </a:ext>
            </a:extLst>
          </p:cNvPr>
          <p:cNvSpPr/>
          <p:nvPr/>
        </p:nvSpPr>
        <p:spPr>
          <a:xfrm>
            <a:off x="0" y="0"/>
            <a:ext cx="9906000" cy="11064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B1DB266-25EB-4C97-BCB5-B3CACA66C790}"/>
              </a:ext>
            </a:extLst>
          </p:cNvPr>
          <p:cNvSpPr txBox="1"/>
          <p:nvPr/>
        </p:nvSpPr>
        <p:spPr>
          <a:xfrm>
            <a:off x="130133" y="158285"/>
            <a:ext cx="8596068" cy="82316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554"/>
              </a:spcAft>
            </a:pPr>
            <a:r>
              <a:rPr lang="en-GB" sz="5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IS AN ASSIGNMENT?</a:t>
            </a:r>
            <a:endParaRPr lang="en-GB" sz="5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9EFDF-0D2C-4711-AABB-93FA4AF58FDB}"/>
              </a:ext>
            </a:extLst>
          </p:cNvPr>
          <p:cNvSpPr txBox="1"/>
          <p:nvPr/>
        </p:nvSpPr>
        <p:spPr>
          <a:xfrm>
            <a:off x="223443" y="1238060"/>
            <a:ext cx="9312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An assignment is the area where pupils access tasks/resources set by teachers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471AFA-523F-4B88-8B76-614F6483B188}"/>
              </a:ext>
            </a:extLst>
          </p:cNvPr>
          <p:cNvCxnSpPr/>
          <p:nvPr/>
        </p:nvCxnSpPr>
        <p:spPr>
          <a:xfrm>
            <a:off x="5086985" y="2447100"/>
            <a:ext cx="0" cy="37054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2C6C8-A838-416B-BDFF-9F032BFDA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639" y="2369487"/>
            <a:ext cx="40893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Click on your Class Channel  in the desired classroom, then select 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Assignments</a:t>
            </a:r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This is where the work you need to complete can by found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work will have a completion date or ‘turn in’ date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362986-4571-46CB-A00D-584DDA0C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9858" y="2369487"/>
            <a:ext cx="36352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Your </a:t>
            </a: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Assigned</a:t>
            </a: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 work will show in order of the date they need completing.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Click on any assignment to open it and view the assignment’s details.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1026" name="Picture 2" descr="Select the Assignments tab to view your assignments in one class.">
            <a:extLst>
              <a:ext uri="{FF2B5EF4-FFF2-40B4-BE49-F238E27FC236}">
                <a16:creationId xmlns:a16="http://schemas.microsoft.com/office/drawing/2014/main" id="{52DA7EB6-5A99-4F8F-95B3-DB733650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10" y="4542723"/>
            <a:ext cx="3809859" cy="1875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e the source image">
            <a:extLst>
              <a:ext uri="{FF2B5EF4-FFF2-40B4-BE49-F238E27FC236}">
                <a16:creationId xmlns:a16="http://schemas.microsoft.com/office/drawing/2014/main" id="{51FBA158-610F-44F5-B995-83741554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99" y="4841207"/>
            <a:ext cx="1887994" cy="22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E48FEF4-524D-48FD-A359-DBE48A48490A}"/>
              </a:ext>
            </a:extLst>
          </p:cNvPr>
          <p:cNvSpPr/>
          <p:nvPr/>
        </p:nvSpPr>
        <p:spPr>
          <a:xfrm>
            <a:off x="1263042" y="4961089"/>
            <a:ext cx="2854558" cy="1317702"/>
          </a:xfrm>
          <a:prstGeom prst="wedgeRoundRectCallout">
            <a:avLst>
              <a:gd name="adj1" fmla="val -64509"/>
              <a:gd name="adj2" fmla="val 448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sz="1600" b="1" dirty="0">
                <a:latin typeface="Century Gothic" panose="020B0502020202020204" pitchFamily="34" charset="0"/>
              </a:rPr>
              <a:t>Tip:</a:t>
            </a:r>
            <a:r>
              <a:rPr lang="en-GB" sz="1600" dirty="0">
                <a:latin typeface="Century Gothic" panose="020B0502020202020204" pitchFamily="34" charset="0"/>
              </a:rPr>
              <a:t> Select the Expansion icon (diagonal, double sided arrow) to work in full-screen mode.</a:t>
            </a:r>
          </a:p>
        </p:txBody>
      </p:sp>
      <p:pic>
        <p:nvPicPr>
          <p:cNvPr id="18" name="Picture 4" descr="See the source image">
            <a:extLst>
              <a:ext uri="{FF2B5EF4-FFF2-40B4-BE49-F238E27FC236}">
                <a16:creationId xmlns:a16="http://schemas.microsoft.com/office/drawing/2014/main" id="{9DDC5986-575C-41EA-9022-57DE5790F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34"/>
          <a:stretch/>
        </p:blipFill>
        <p:spPr bwMode="auto">
          <a:xfrm>
            <a:off x="7638322" y="83905"/>
            <a:ext cx="3467192" cy="9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2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FAF4D0-9A9B-4CC9-8942-7737F3817D43}"/>
              </a:ext>
            </a:extLst>
          </p:cNvPr>
          <p:cNvSpPr/>
          <p:nvPr/>
        </p:nvSpPr>
        <p:spPr>
          <a:xfrm>
            <a:off x="0" y="0"/>
            <a:ext cx="9906000" cy="11064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B1DB266-25EB-4C97-BCB5-B3CACA66C790}"/>
              </a:ext>
            </a:extLst>
          </p:cNvPr>
          <p:cNvSpPr txBox="1"/>
          <p:nvPr/>
        </p:nvSpPr>
        <p:spPr>
          <a:xfrm>
            <a:off x="130133" y="158285"/>
            <a:ext cx="8596068" cy="82111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554"/>
              </a:spcAft>
            </a:pPr>
            <a:r>
              <a:rPr lang="en-GB" sz="5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GB" sz="4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MONITOR PUPIL WORK </a:t>
            </a:r>
            <a:endParaRPr lang="en-GB" sz="4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9EFDF-0D2C-4711-AABB-93FA4AF58FDB}"/>
              </a:ext>
            </a:extLst>
          </p:cNvPr>
          <p:cNvSpPr txBox="1"/>
          <p:nvPr/>
        </p:nvSpPr>
        <p:spPr>
          <a:xfrm>
            <a:off x="223443" y="1238060"/>
            <a:ext cx="9312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Teachers can see which pupils have accessed work and who has ‘turned in it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471AFA-523F-4B88-8B76-614F6483B188}"/>
              </a:ext>
            </a:extLst>
          </p:cNvPr>
          <p:cNvCxnSpPr/>
          <p:nvPr/>
        </p:nvCxnSpPr>
        <p:spPr>
          <a:xfrm>
            <a:off x="4718995" y="2413647"/>
            <a:ext cx="0" cy="37054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2C6C8-A838-416B-BDFF-9F032BFDA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68" y="2315278"/>
            <a:ext cx="3802564" cy="4156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Teachers: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On assignments, click on the icon which will bring up the class.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You will see: </a:t>
            </a:r>
          </a:p>
          <a:p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Viewed</a:t>
            </a:r>
          </a:p>
          <a:p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Turned in </a:t>
            </a:r>
          </a:p>
          <a:p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Not turned in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Next to each name there is a feedback button – this will bring up a box in which to write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362986-4571-46CB-A00D-584DDA0C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711" y="2339950"/>
            <a:ext cx="4502902" cy="440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Pupils: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You will click on the assignment to view it.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There will be notification in the Team chat</a:t>
            </a:r>
          </a:p>
          <a:p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Click view assignment to complete </a:t>
            </a:r>
          </a:p>
          <a:p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Click add and                                turn in to send it                         to your teacher  </a:t>
            </a:r>
          </a:p>
        </p:txBody>
      </p:sp>
      <p:pic>
        <p:nvPicPr>
          <p:cNvPr id="18" name="Picture 4" descr="See the source image">
            <a:extLst>
              <a:ext uri="{FF2B5EF4-FFF2-40B4-BE49-F238E27FC236}">
                <a16:creationId xmlns:a16="http://schemas.microsoft.com/office/drawing/2014/main" id="{9DDC5986-575C-41EA-9022-57DE5790F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34"/>
          <a:stretch/>
        </p:blipFill>
        <p:spPr bwMode="auto">
          <a:xfrm>
            <a:off x="7671776" y="55138"/>
            <a:ext cx="3467192" cy="9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ADBAB8-6A58-494E-9987-2D3401B1FD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57" t="63079" r="51368" b="13389"/>
          <a:stretch/>
        </p:blipFill>
        <p:spPr>
          <a:xfrm>
            <a:off x="7750098" y="4768084"/>
            <a:ext cx="2051627" cy="1549386"/>
          </a:xfrm>
          <a:prstGeom prst="rect">
            <a:avLst/>
          </a:prstGeom>
        </p:spPr>
      </p:pic>
      <p:pic>
        <p:nvPicPr>
          <p:cNvPr id="13" name="Picture 6" descr="See the source image">
            <a:extLst>
              <a:ext uri="{FF2B5EF4-FFF2-40B4-BE49-F238E27FC236}">
                <a16:creationId xmlns:a16="http://schemas.microsoft.com/office/drawing/2014/main" id="{9387D55A-77D7-48DD-AA6C-85D5ADE1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8" y="5623556"/>
            <a:ext cx="1216556" cy="145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FAF4D0-9A9B-4CC9-8942-7737F3817D43}"/>
              </a:ext>
            </a:extLst>
          </p:cNvPr>
          <p:cNvSpPr/>
          <p:nvPr/>
        </p:nvSpPr>
        <p:spPr>
          <a:xfrm>
            <a:off x="0" y="0"/>
            <a:ext cx="9906000" cy="11064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B1DB266-25EB-4C97-BCB5-B3CACA66C790}"/>
              </a:ext>
            </a:extLst>
          </p:cNvPr>
          <p:cNvSpPr txBox="1"/>
          <p:nvPr/>
        </p:nvSpPr>
        <p:spPr>
          <a:xfrm>
            <a:off x="130133" y="158285"/>
            <a:ext cx="8596068" cy="82111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554"/>
              </a:spcAft>
            </a:pPr>
            <a:r>
              <a:rPr lang="en-GB" sz="5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SET AN ASSIGNMENT</a:t>
            </a:r>
            <a:endParaRPr lang="en-GB" sz="4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9EFDF-0D2C-4711-AABB-93FA4AF58FDB}"/>
              </a:ext>
            </a:extLst>
          </p:cNvPr>
          <p:cNvSpPr txBox="1"/>
          <p:nvPr/>
        </p:nvSpPr>
        <p:spPr>
          <a:xfrm>
            <a:off x="167423" y="1168506"/>
            <a:ext cx="947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Setting and Assignment on Teams is the best way to for teachers to track which pupils have opened tasks and who has completed it 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471AFA-523F-4B88-8B76-614F6483B188}"/>
              </a:ext>
            </a:extLst>
          </p:cNvPr>
          <p:cNvCxnSpPr/>
          <p:nvPr/>
        </p:nvCxnSpPr>
        <p:spPr>
          <a:xfrm>
            <a:off x="5086985" y="2447100"/>
            <a:ext cx="0" cy="37054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2C6C8-A838-416B-BDFF-9F032BFDA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644" y="2538517"/>
            <a:ext cx="4123580" cy="492385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Click on assignments in your Class Teams area. Click create and </a:t>
            </a: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select assignment </a:t>
            </a: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or quiz. </a:t>
            </a:r>
          </a:p>
          <a:p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Upload the tasks/resources/quizzes (Forms)  and the assignment ‘turn in’ date.  </a:t>
            </a:r>
          </a:p>
          <a:p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Click Assign (top right corner) </a:t>
            </a:r>
          </a:p>
          <a:p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An automated notification will appear in the ‘chat’ section of the class area. 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362986-4571-46CB-A00D-584DDA0C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678" y="2506662"/>
            <a:ext cx="3963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To see which pupils have accessed assignments:</a:t>
            </a:r>
          </a:p>
          <a:p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Click on the assignment. </a:t>
            </a:r>
          </a:p>
          <a:p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Click on student view – this will bring up the status of pupils in the class </a:t>
            </a:r>
          </a:p>
          <a:p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Click on the feedback button to assess and provide feedback on the work turned in 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4" descr="See the source image">
            <a:extLst>
              <a:ext uri="{FF2B5EF4-FFF2-40B4-BE49-F238E27FC236}">
                <a16:creationId xmlns:a16="http://schemas.microsoft.com/office/drawing/2014/main" id="{9DDC5986-575C-41EA-9022-57DE5790F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34"/>
          <a:stretch/>
        </p:blipFill>
        <p:spPr bwMode="auto">
          <a:xfrm>
            <a:off x="7638322" y="83905"/>
            <a:ext cx="3467192" cy="9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1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FAF4D0-9A9B-4CC9-8942-7737F3817D43}"/>
              </a:ext>
            </a:extLst>
          </p:cNvPr>
          <p:cNvSpPr/>
          <p:nvPr/>
        </p:nvSpPr>
        <p:spPr>
          <a:xfrm>
            <a:off x="0" y="0"/>
            <a:ext cx="9906000" cy="11064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B1DB266-25EB-4C97-BCB5-B3CACA66C790}"/>
              </a:ext>
            </a:extLst>
          </p:cNvPr>
          <p:cNvSpPr txBox="1"/>
          <p:nvPr/>
        </p:nvSpPr>
        <p:spPr>
          <a:xfrm>
            <a:off x="130133" y="158285"/>
            <a:ext cx="8596068" cy="87375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554"/>
              </a:spcAft>
            </a:pPr>
            <a:r>
              <a:rPr lang="en-GB" sz="5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rgbClr val="000000"/>
                  </a:outerShdw>
                </a:effectLst>
                <a:latin typeface="Burbank Big Cd B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5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IN’ AN ASSIGNMENT</a:t>
            </a:r>
            <a:endParaRPr lang="en-GB" sz="5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471AFA-523F-4B88-8B76-614F6483B188}"/>
              </a:ext>
            </a:extLst>
          </p:cNvPr>
          <p:cNvCxnSpPr/>
          <p:nvPr/>
        </p:nvCxnSpPr>
        <p:spPr>
          <a:xfrm>
            <a:off x="5086985" y="2447100"/>
            <a:ext cx="0" cy="37054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2C6C8-A838-416B-BDFF-9F032BFDA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898" y="3381777"/>
            <a:ext cx="4086364" cy="34762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Your teacher will set work which you need to ‘turn in’.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Your teacher will have set a date you need to ‘turn it in’ by.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You can also attach other files. Select +Add work and upload your work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362986-4571-46CB-A00D-584DDA0C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6464" y="1426021"/>
            <a:ext cx="4125638" cy="2042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Your teachers can also see whether you have accessed (looked and opened it) on your class Teams area.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Make sure you complete the work set  and more importantly  - TURN IT IN! </a:t>
            </a:r>
          </a:p>
        </p:txBody>
      </p:sp>
      <p:pic>
        <p:nvPicPr>
          <p:cNvPr id="2050" name="Picture 2" descr="View your assignment and select Turn in.">
            <a:extLst>
              <a:ext uri="{FF2B5EF4-FFF2-40B4-BE49-F238E27FC236}">
                <a16:creationId xmlns:a16="http://schemas.microsoft.com/office/drawing/2014/main" id="{35476889-DEEE-4B4A-A7DA-987BEB081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45" y="4315270"/>
            <a:ext cx="2881978" cy="1956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E986BC-6A9C-4CAE-96D0-7DE3D4984F10}"/>
              </a:ext>
            </a:extLst>
          </p:cNvPr>
          <p:cNvSpPr txBox="1"/>
          <p:nvPr/>
        </p:nvSpPr>
        <p:spPr>
          <a:xfrm>
            <a:off x="357873" y="1400659"/>
            <a:ext cx="43182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‘</a:t>
            </a:r>
            <a:r>
              <a:rPr lang="en-GB" b="1" dirty="0">
                <a:solidFill>
                  <a:srgbClr val="9831BD"/>
                </a:solidFill>
                <a:latin typeface="Century Gothic" panose="020B0502020202020204" pitchFamily="34" charset="0"/>
              </a:rPr>
              <a:t>Turn in</a:t>
            </a:r>
            <a:r>
              <a:rPr lang="en-GB" dirty="0">
                <a:solidFill>
                  <a:srgbClr val="0070C0"/>
                </a:solidFill>
                <a:latin typeface="Century Gothic" panose="020B0502020202020204" pitchFamily="34" charset="0"/>
              </a:rPr>
              <a:t>’ 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means  - hand in.  When you have completed an assignment, you need to Turn it in and upload it onto your specific class Teams area so your teacher can mark it  </a:t>
            </a:r>
            <a:r>
              <a:rPr lang="en-GB" dirty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Attaching files:</a:t>
            </a:r>
          </a:p>
        </p:txBody>
      </p:sp>
      <p:pic>
        <p:nvPicPr>
          <p:cNvPr id="15" name="Picture 4" descr="See the source image">
            <a:extLst>
              <a:ext uri="{FF2B5EF4-FFF2-40B4-BE49-F238E27FC236}">
                <a16:creationId xmlns:a16="http://schemas.microsoft.com/office/drawing/2014/main" id="{AA882A00-C8B7-4354-A9CB-0ABF31870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34"/>
          <a:stretch/>
        </p:blipFill>
        <p:spPr bwMode="auto">
          <a:xfrm>
            <a:off x="7638322" y="83905"/>
            <a:ext cx="3467192" cy="9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ee the source image">
            <a:extLst>
              <a:ext uri="{FF2B5EF4-FFF2-40B4-BE49-F238E27FC236}">
                <a16:creationId xmlns:a16="http://schemas.microsoft.com/office/drawing/2014/main" id="{A379D508-8AF0-43A9-80EE-3B57DBDF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01" y="4513107"/>
            <a:ext cx="1887994" cy="22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0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FAF4D0-9A9B-4CC9-8942-7737F3817D43}"/>
              </a:ext>
            </a:extLst>
          </p:cNvPr>
          <p:cNvSpPr/>
          <p:nvPr/>
        </p:nvSpPr>
        <p:spPr>
          <a:xfrm>
            <a:off x="0" y="0"/>
            <a:ext cx="9906000" cy="11064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B1DB266-25EB-4C97-BCB5-B3CACA66C790}"/>
              </a:ext>
            </a:extLst>
          </p:cNvPr>
          <p:cNvSpPr txBox="1"/>
          <p:nvPr/>
        </p:nvSpPr>
        <p:spPr>
          <a:xfrm>
            <a:off x="130133" y="158285"/>
            <a:ext cx="8596068" cy="82316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554"/>
              </a:spcAft>
            </a:pPr>
            <a:r>
              <a:rPr lang="en-GB" sz="5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‘TURN IN’ AN ASSIGNMENT</a:t>
            </a:r>
            <a:endParaRPr lang="en-GB" sz="5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471AFA-523F-4B88-8B76-614F6483B188}"/>
              </a:ext>
            </a:extLst>
          </p:cNvPr>
          <p:cNvCxnSpPr/>
          <p:nvPr/>
        </p:nvCxnSpPr>
        <p:spPr>
          <a:xfrm>
            <a:off x="5086985" y="2447100"/>
            <a:ext cx="0" cy="37054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2C6C8-A838-416B-BDFF-9F032BFDA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207" y="1253331"/>
            <a:ext cx="42100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Select the </a:t>
            </a: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Turn in</a:t>
            </a: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 button to hand in an assignment.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 button will change depending on the status:</a:t>
            </a:r>
            <a:endParaRPr lang="en-GB" sz="11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362986-4571-46CB-A00D-584DDA0C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6337" y="3305334"/>
            <a:ext cx="42100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latin typeface="Century Gothic" panose="020B0502020202020204" pitchFamily="34" charset="0"/>
              </a:rPr>
              <a:t>‘Not turned in’ </a:t>
            </a: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if the assignment is late and your teacher is no longer accepting turn-ins. You cannot turn in work.</a:t>
            </a:r>
          </a:p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Century Gothic" panose="020B0502020202020204" pitchFamily="34" charset="0"/>
              </a:rPr>
              <a:t>‘Undo turn in’ </a:t>
            </a: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if you decide you want to edit your assignment before the due date. You'll need to turn it in again after you make your edits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CA133D6-609D-4D1E-AB81-12891DE22337}"/>
              </a:ext>
            </a:extLst>
          </p:cNvPr>
          <p:cNvSpPr txBox="1">
            <a:spLocks/>
          </p:cNvSpPr>
          <p:nvPr/>
        </p:nvSpPr>
        <p:spPr>
          <a:xfrm>
            <a:off x="544232" y="3305334"/>
            <a:ext cx="4210050" cy="2299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latin typeface="Century Gothic" panose="020B0502020202020204" pitchFamily="34" charset="0"/>
              </a:rPr>
              <a:t>‘Turn in again’ </a:t>
            </a: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if you’re editing an assignment you’ve already turned in and need to submit work again.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latin typeface="Century Gothic" panose="020B0502020202020204" pitchFamily="34" charset="0"/>
              </a:rPr>
              <a:t>‘Turn in late’ </a:t>
            </a: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if you’re turning in your assignment after the due date, but your teacher has allowed late turn-ins or asked for an improvement.</a:t>
            </a:r>
          </a:p>
        </p:txBody>
      </p:sp>
      <p:pic>
        <p:nvPicPr>
          <p:cNvPr id="12" name="Picture 4" descr="See the source image">
            <a:extLst>
              <a:ext uri="{FF2B5EF4-FFF2-40B4-BE49-F238E27FC236}">
                <a16:creationId xmlns:a16="http://schemas.microsoft.com/office/drawing/2014/main" id="{5DA88505-0E5A-4803-A723-0A4034561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34"/>
          <a:stretch/>
        </p:blipFill>
        <p:spPr bwMode="auto">
          <a:xfrm>
            <a:off x="7638322" y="83905"/>
            <a:ext cx="3467192" cy="9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2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FAF4D0-9A9B-4CC9-8942-7737F3817D43}"/>
              </a:ext>
            </a:extLst>
          </p:cNvPr>
          <p:cNvSpPr/>
          <p:nvPr/>
        </p:nvSpPr>
        <p:spPr>
          <a:xfrm>
            <a:off x="0" y="0"/>
            <a:ext cx="9906000" cy="11064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B1DB266-25EB-4C97-BCB5-B3CACA66C790}"/>
              </a:ext>
            </a:extLst>
          </p:cNvPr>
          <p:cNvSpPr txBox="1"/>
          <p:nvPr/>
        </p:nvSpPr>
        <p:spPr>
          <a:xfrm>
            <a:off x="130132" y="158285"/>
            <a:ext cx="9215647" cy="172386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554"/>
              </a:spcAft>
            </a:pPr>
            <a:r>
              <a:rPr lang="en-GB" sz="48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YOUR ASSIGNMENTS</a:t>
            </a:r>
            <a:endParaRPr lang="en-GB" sz="4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54"/>
              </a:spcAft>
            </a:pPr>
            <a:endParaRPr lang="en-GB" sz="5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2C6C8-A838-416B-BDFF-9F032BFDA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206" y="1106424"/>
            <a:ext cx="9215647" cy="21027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Assignments you haven't turned in yet will by listed by order of due date under the </a:t>
            </a: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Assigned</a:t>
            </a:r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 arrow.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Select </a:t>
            </a: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Load previous</a:t>
            </a:r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 and </a:t>
            </a: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Load more</a:t>
            </a:r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 to see which assignments you have Assignments you haven't opened yet will have a bold title.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Late assignments will include a </a:t>
            </a: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Past due</a:t>
            </a:r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 warning.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555AAC"/>
                </a:solidFill>
                <a:latin typeface="Century Gothic" panose="020B0502020202020204" pitchFamily="34" charset="0"/>
              </a:rPr>
              <a:t>Select an assignment to attach any work and turn it in.</a:t>
            </a:r>
          </a:p>
          <a:p>
            <a:pPr marL="0" indent="0">
              <a:buNone/>
            </a:pPr>
            <a:endParaRPr lang="en-GB" sz="11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362986-4571-46CB-A00D-584DDA0C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206" y="3429000"/>
            <a:ext cx="4872230" cy="3343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Upcoming Assignments:</a:t>
            </a:r>
          </a:p>
          <a:p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Assignment title and due date: This will be highlighted </a:t>
            </a:r>
            <a:r>
              <a:rPr lang="en-GB" sz="2000" b="1" dirty="0">
                <a:solidFill>
                  <a:srgbClr val="9831BD"/>
                </a:solidFill>
                <a:latin typeface="Century Gothic" panose="020B0502020202020204" pitchFamily="34" charset="0"/>
              </a:rPr>
              <a:t>before</a:t>
            </a:r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the       turn in date.</a:t>
            </a:r>
          </a:p>
          <a:p>
            <a:r>
              <a:rPr lang="en-GB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Past due: This means you haven’t turned your assignment in yet and it’s past the ‘turn in’ date. This will only appear if your teacher is accepting late turn-ins.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CA133D6-609D-4D1E-AB81-12891DE22337}"/>
              </a:ext>
            </a:extLst>
          </p:cNvPr>
          <p:cNvSpPr txBox="1">
            <a:spLocks/>
          </p:cNvSpPr>
          <p:nvPr/>
        </p:nvSpPr>
        <p:spPr>
          <a:xfrm>
            <a:off x="0" y="3209131"/>
            <a:ext cx="4210050" cy="2299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4" descr="See the source image">
            <a:extLst>
              <a:ext uri="{FF2B5EF4-FFF2-40B4-BE49-F238E27FC236}">
                <a16:creationId xmlns:a16="http://schemas.microsoft.com/office/drawing/2014/main" id="{5DA88505-0E5A-4803-A723-0A4034561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34"/>
          <a:stretch/>
        </p:blipFill>
        <p:spPr bwMode="auto">
          <a:xfrm>
            <a:off x="7638322" y="83905"/>
            <a:ext cx="3467192" cy="9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ew your assignment and select Turn in.">
            <a:extLst>
              <a:ext uri="{FF2B5EF4-FFF2-40B4-BE49-F238E27FC236}">
                <a16:creationId xmlns:a16="http://schemas.microsoft.com/office/drawing/2014/main" id="{9D5EEDDB-DD81-4B8D-AA05-D22EDC1F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7" y="3648870"/>
            <a:ext cx="3698012" cy="259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ee the source image">
            <a:extLst>
              <a:ext uri="{FF2B5EF4-FFF2-40B4-BE49-F238E27FC236}">
                <a16:creationId xmlns:a16="http://schemas.microsoft.com/office/drawing/2014/main" id="{10BB592E-7FCF-4578-AB71-ACB21E29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055" y="3869919"/>
            <a:ext cx="2243459" cy="26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27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0E557AE8B1AD47AD91BF87156E9AB7" ma:contentTypeVersion="13" ma:contentTypeDescription="Create a new document." ma:contentTypeScope="" ma:versionID="5c8f4db593f83a179a0dcec015da5a9a">
  <xsd:schema xmlns:xsd="http://www.w3.org/2001/XMLSchema" xmlns:xs="http://www.w3.org/2001/XMLSchema" xmlns:p="http://schemas.microsoft.com/office/2006/metadata/properties" xmlns:ns3="028fb25d-d5b4-4128-b173-dcf018c702eb" xmlns:ns4="8b722b3b-62ac-4e35-89a3-81ccb631bba7" targetNamespace="http://schemas.microsoft.com/office/2006/metadata/properties" ma:root="true" ma:fieldsID="1eb3861b9b620f220af43482046f11ae" ns3:_="" ns4:_="">
    <xsd:import namespace="028fb25d-d5b4-4128-b173-dcf018c702eb"/>
    <xsd:import namespace="8b722b3b-62ac-4e35-89a3-81ccb631bb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fb25d-d5b4-4128-b173-dcf018c702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22b3b-62ac-4e35-89a3-81ccb631bba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7D62F9-405F-48F7-BDDE-A30141B00046}">
  <ds:schemaRefs>
    <ds:schemaRef ds:uri="http://schemas.microsoft.com/office/infopath/2007/PartnerControls"/>
    <ds:schemaRef ds:uri="8b722b3b-62ac-4e35-89a3-81ccb631bba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28fb25d-d5b4-4128-b173-dcf018c702eb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B07F3B-7D20-41A3-9248-741DD59618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AAE66C-6622-4AEC-A610-2B45BE181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fb25d-d5b4-4128-b173-dcf018c702eb"/>
    <ds:schemaRef ds:uri="8b722b3b-62ac-4e35-89a3-81ccb631bb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7877</TotalTime>
  <Words>477</Words>
  <Application>Microsoft Office PowerPoint</Application>
  <PresentationFormat>A4 Paper (210x297 mm)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Burbank Big Cd Bd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Coffey-Bainbridge</dc:creator>
  <cp:lastModifiedBy>D Tungate</cp:lastModifiedBy>
  <cp:revision>12</cp:revision>
  <dcterms:created xsi:type="dcterms:W3CDTF">2020-03-20T08:51:06Z</dcterms:created>
  <dcterms:modified xsi:type="dcterms:W3CDTF">2020-10-04T07:14:49Z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0x010100D20E557AE8B1AD47AD91BF87156E9AB7</vt:lpwstr>
  </property>
  <property fmtid="{D5CDD505-2E9C-101B-9397-08002B2CF9AE}" pid="3" name="MSIP_Label_71dda7c5-96ca-48e3-9e3a-5c391aea2853_Enabled">
    <vt:lpwstr>True</vt:lpwstr>
  </property>
  <property fmtid="{D5CDD505-2E9C-101B-9397-08002B2CF9AE}" pid="4" name="MSIP_Label_71dda7c5-96ca-48e3-9e3a-5c391aea2853_SiteId">
    <vt:lpwstr>a091745a-b7d8-4d7a-b2a6-1359053d4510</vt:lpwstr>
  </property>
  <property fmtid="{D5CDD505-2E9C-101B-9397-08002B2CF9AE}" pid="5" name="MSIP_Label_71dda7c5-96ca-48e3-9e3a-5c391aea2853_Ref">
    <vt:lpwstr>https://api.informationprotection.azure.com/api/a091745a-b7d8-4d7a-b2a6-1359053d4510</vt:lpwstr>
  </property>
  <property fmtid="{D5CDD505-2E9C-101B-9397-08002B2CF9AE}" pid="6" name="MSIP_Label_71dda7c5-96ca-48e3-9e3a-5c391aea2853_SetBy">
    <vt:lpwstr>rahmad@nottinghamgirlsacademy.org</vt:lpwstr>
  </property>
  <property fmtid="{D5CDD505-2E9C-101B-9397-08002B2CF9AE}" pid="7" name="MSIP_Label_71dda7c5-96ca-48e3-9e3a-5c391aea2853_SetDate">
    <vt:lpwstr>2020-04-30T10:30:01.3401627+01:00</vt:lpwstr>
  </property>
  <property fmtid="{D5CDD505-2E9C-101B-9397-08002B2CF9AE}" pid="8" name="MSIP_Label_71dda7c5-96ca-48e3-9e3a-5c391aea2853_Name">
    <vt:lpwstr>General</vt:lpwstr>
  </property>
  <property fmtid="{D5CDD505-2E9C-101B-9397-08002B2CF9AE}" pid="9" name="MSIP_Label_71dda7c5-96ca-48e3-9e3a-5c391aea2853_Application">
    <vt:lpwstr>Microsoft Azure Information Protection</vt:lpwstr>
  </property>
  <property fmtid="{D5CDD505-2E9C-101B-9397-08002B2CF9AE}" pid="10" name="MSIP_Label_71dda7c5-96ca-48e3-9e3a-5c391aea2853_Extended_MSFT_Method">
    <vt:lpwstr>Automatic</vt:lpwstr>
  </property>
  <property fmtid="{D5CDD505-2E9C-101B-9397-08002B2CF9AE}" pid="11" name="Sensitivity">
    <vt:lpwstr>General</vt:lpwstr>
  </property>
</Properties>
</file>